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8" r:id="rId26"/>
    <p:sldId id="364" r:id="rId27"/>
    <p:sldId id="309" r:id="rId28"/>
    <p:sldId id="310" r:id="rId29"/>
    <p:sldId id="314" r:id="rId30"/>
    <p:sldId id="320" r:id="rId31"/>
    <p:sldId id="354" r:id="rId32"/>
    <p:sldId id="321" r:id="rId33"/>
    <p:sldId id="322" r:id="rId34"/>
    <p:sldId id="323" r:id="rId35"/>
    <p:sldId id="355" r:id="rId36"/>
    <p:sldId id="324" r:id="rId37"/>
    <p:sldId id="325" r:id="rId38"/>
    <p:sldId id="356" r:id="rId39"/>
    <p:sldId id="357" r:id="rId40"/>
    <p:sldId id="326" r:id="rId41"/>
    <p:sldId id="327" r:id="rId42"/>
    <p:sldId id="330" r:id="rId43"/>
    <p:sldId id="331" r:id="rId44"/>
    <p:sldId id="333" r:id="rId45"/>
    <p:sldId id="334" r:id="rId46"/>
    <p:sldId id="332" r:id="rId47"/>
    <p:sldId id="358" r:id="rId48"/>
    <p:sldId id="346" r:id="rId49"/>
    <p:sldId id="328" r:id="rId50"/>
    <p:sldId id="329" r:id="rId51"/>
    <p:sldId id="319" r:id="rId52"/>
    <p:sldId id="341" r:id="rId53"/>
    <p:sldId id="360" r:id="rId54"/>
    <p:sldId id="359" r:id="rId55"/>
    <p:sldId id="335" r:id="rId56"/>
    <p:sldId id="336" r:id="rId57"/>
    <p:sldId id="337" r:id="rId58"/>
    <p:sldId id="338" r:id="rId59"/>
    <p:sldId id="339" r:id="rId60"/>
    <p:sldId id="340" r:id="rId61"/>
    <p:sldId id="316" r:id="rId62"/>
    <p:sldId id="317" r:id="rId63"/>
    <p:sldId id="318" r:id="rId64"/>
    <p:sldId id="300" r:id="rId65"/>
    <p:sldId id="294" r:id="rId66"/>
    <p:sldId id="343" r:id="rId67"/>
    <p:sldId id="345" r:id="rId68"/>
    <p:sldId id="34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  <p14:sldId id="329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3634" autoAdjust="0"/>
  </p:normalViewPr>
  <p:slideViewPr>
    <p:cSldViewPr>
      <p:cViewPr varScale="1">
        <p:scale>
          <a:sx n="85" d="100"/>
          <a:sy n="85" d="100"/>
        </p:scale>
        <p:origin x="317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</a:p>
          <a:p>
            <a:pPr lvl="2"/>
            <a:r>
              <a:rPr lang="pt-BR" sz="2400" dirty="0"/>
              <a:t>Diferentes áreas de atuação dentro da instituição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</a:t>
            </a:r>
          </a:p>
          <a:p>
            <a:pPr lvl="2"/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b="0" i="0" u="none" strike="noStrike" baseline="0" dirty="0"/>
              <a:t>alínea b do inciso 2º do artigo 4º do capítulo 1 da Lei Nº 13.709, de 14 de agosto de 2018 (LGPD)</a:t>
            </a:r>
          </a:p>
          <a:p>
            <a:pPr lvl="2"/>
            <a:r>
              <a:rPr lang="pt-BR" sz="1800" b="1" i="0" u="none" strike="noStrike" baseline="0" dirty="0"/>
              <a:t>Esta lei não se aplica</a:t>
            </a:r>
            <a:r>
              <a:rPr lang="pt-BR" sz="1800" b="0" i="0" u="none" strike="noStrike" baseline="0" dirty="0"/>
              <a:t>  ao tratamento de dados pessoais realizados para fins </a:t>
            </a:r>
            <a:r>
              <a:rPr lang="pt-BR" sz="1800" b="1" i="0" u="none" strike="noStrike" baseline="0" dirty="0"/>
              <a:t>exclusivamente acadêmicos</a:t>
            </a:r>
            <a:r>
              <a:rPr lang="pt-BR" sz="1800" b="0" i="0" u="none" strike="noStrike" baseline="0" dirty="0"/>
              <a:t>; podendo ser realizado para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pessoais;</a:t>
            </a:r>
          </a:p>
          <a:p>
            <a:pPr lvl="2"/>
            <a:r>
              <a:rPr lang="pt-BR" sz="1800" b="0" i="0" u="none" strike="noStrike" baseline="0" dirty="0"/>
              <a:t>O tratamento de dados pessoais sensíveis poderá ocorrer </a:t>
            </a:r>
            <a:r>
              <a:rPr lang="pt-BR" sz="1800" b="1" i="0" u="none" strike="noStrike" baseline="0" dirty="0"/>
              <a:t>sem fornecimento de consentimento do titular</a:t>
            </a:r>
            <a:r>
              <a:rPr lang="pt-BR" sz="1800" b="0" i="0" u="none" strike="noStrike" baseline="0" dirty="0"/>
              <a:t>, na hipótese em que for indispensável para a realização de estudos por </a:t>
            </a:r>
            <a:r>
              <a:rPr lang="pt-BR" sz="1800" b="1" i="0" u="none" strike="noStrike" baseline="0" dirty="0"/>
              <a:t>órgão de pesquisa</a:t>
            </a:r>
            <a:r>
              <a:rPr lang="pt-BR" sz="1800" b="0" i="0" u="none" strike="noStrike" baseline="0" dirty="0"/>
              <a:t>, garantida, sempre que possível,  a anonimização dos dados pessoais sensíveis</a:t>
            </a:r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0" i="0" u="none" strike="noStrike" baseline="0" dirty="0"/>
              <a:t>O Design de Interação serviu para gerar uma interface focada no usuário</a:t>
            </a:r>
          </a:p>
          <a:p>
            <a:r>
              <a:rPr lang="pt-BR" dirty="0"/>
              <a:t>Apresentou uma visão prévia do sistema</a:t>
            </a:r>
          </a:p>
          <a:p>
            <a:r>
              <a:rPr lang="pt-BR" sz="18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Logomarca (Figura 16)</a:t>
            </a:r>
          </a:p>
          <a:p>
            <a:r>
              <a:rPr lang="pt-BR" dirty="0"/>
              <a:t>Novas funções</a:t>
            </a:r>
          </a:p>
          <a:p>
            <a:pPr lvl="1"/>
            <a:r>
              <a:rPr lang="pt-BR" dirty="0"/>
              <a:t>Conflitos</a:t>
            </a:r>
          </a:p>
          <a:p>
            <a:pPr lvl="2"/>
            <a:r>
              <a:rPr lang="pt-BR" dirty="0"/>
              <a:t>Interseção de horários</a:t>
            </a:r>
          </a:p>
          <a:p>
            <a:pPr lvl="2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2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pPr lvl="1"/>
            <a:r>
              <a:rPr lang="pt-BR" dirty="0"/>
              <a:t>Filtragens</a:t>
            </a:r>
          </a:p>
          <a:p>
            <a:pPr lvl="1"/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Desenvolvimento da permanência de dados online com JSON</a:t>
            </a:r>
          </a:p>
          <a:p>
            <a:r>
              <a:rPr lang="pt-BR" dirty="0"/>
              <a:t>Migração dos dados em JSON para tabelas</a:t>
            </a:r>
          </a:p>
          <a:p>
            <a:r>
              <a:rPr lang="pt-BR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Heurística de solução inicial</a:t>
            </a:r>
          </a:p>
          <a:p>
            <a:pPr lvl="1"/>
            <a:r>
              <a:rPr lang="pt-BR" sz="2000" dirty="0"/>
              <a:t>Pontos positivos</a:t>
            </a:r>
          </a:p>
          <a:p>
            <a:pPr lvl="2"/>
            <a:r>
              <a:rPr lang="pt-BR" sz="1800" dirty="0"/>
              <a:t>Recorrência</a:t>
            </a:r>
          </a:p>
          <a:p>
            <a:pPr lvl="2"/>
            <a:r>
              <a:rPr lang="pt-BR" sz="1800" dirty="0"/>
              <a:t>Grade inicial completa</a:t>
            </a:r>
          </a:p>
          <a:p>
            <a:pPr lvl="1"/>
            <a:r>
              <a:rPr lang="pt-BR" sz="2000" dirty="0"/>
              <a:t>Limitações</a:t>
            </a:r>
          </a:p>
          <a:p>
            <a:pPr lvl="2"/>
            <a:r>
              <a:rPr lang="pt-BR" sz="1800" dirty="0"/>
              <a:t>Conflitos</a:t>
            </a:r>
          </a:p>
          <a:p>
            <a:pPr lvl="2"/>
            <a:r>
              <a:rPr lang="pt-BR" sz="18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385981" y="1178975"/>
            <a:ext cx="7757554" cy="5580960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5.12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Resolução manual</a:t>
            </a:r>
          </a:p>
          <a:p>
            <a:r>
              <a:rPr lang="pt-BR" dirty="0"/>
              <a:t>Análise dos alertas flutuantes e cores</a:t>
            </a:r>
          </a:p>
          <a:p>
            <a:r>
              <a:rPr lang="pt-BR" dirty="0"/>
              <a:t>Sequência para resolução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4A57323-53D7-1029-35C4-57364933BBA3}"/>
              </a:ext>
            </a:extLst>
          </p:cNvPr>
          <p:cNvGrpSpPr/>
          <p:nvPr/>
        </p:nvGrpSpPr>
        <p:grpSpPr>
          <a:xfrm>
            <a:off x="245934" y="2528990"/>
            <a:ext cx="11790131" cy="4107820"/>
            <a:chOff x="2994855" y="2428724"/>
            <a:chExt cx="11790131" cy="410782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4535369-411C-F1E2-A79B-71F005DA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4855" y="2798056"/>
              <a:ext cx="11790131" cy="3738488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D2508F6-A89A-FB6E-C150-F9BA08E54C3B}"/>
                </a:ext>
              </a:extLst>
            </p:cNvPr>
            <p:cNvSpPr txBox="1"/>
            <p:nvPr/>
          </p:nvSpPr>
          <p:spPr>
            <a:xfrm>
              <a:off x="2994855" y="2428724"/>
              <a:ext cx="1179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5.19 – </a:t>
              </a:r>
              <a:r>
                <a:rPr lang="pt-BR" dirty="0" err="1"/>
                <a:t>Pseudo-algoritmo</a:t>
              </a:r>
              <a:r>
                <a:rPr lang="pt-BR" dirty="0"/>
                <a:t> para a resolução de conflitos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Entrada dos dados</a:t>
            </a:r>
          </a:p>
          <a:p>
            <a:pPr lvl="1"/>
            <a:r>
              <a:rPr lang="pt-BR" dirty="0"/>
              <a:t>UENF</a:t>
            </a:r>
          </a:p>
          <a:p>
            <a:pPr lvl="2"/>
            <a:r>
              <a:rPr lang="pt-BR" dirty="0"/>
              <a:t>Site: professores</a:t>
            </a:r>
          </a:p>
          <a:p>
            <a:pPr lvl="2"/>
            <a:r>
              <a:rPr lang="pt-BR" dirty="0"/>
              <a:t>Sistema Acadêmico: disciplinas</a:t>
            </a:r>
          </a:p>
          <a:p>
            <a:pPr lvl="2"/>
            <a:r>
              <a:rPr lang="pt-BR" dirty="0"/>
              <a:t>Banco de dados</a:t>
            </a:r>
          </a:p>
          <a:p>
            <a:pPr lvl="1"/>
            <a:r>
              <a:rPr lang="pt-BR" dirty="0"/>
              <a:t>Grades horárias</a:t>
            </a:r>
          </a:p>
          <a:p>
            <a:pPr lvl="2"/>
            <a:r>
              <a:rPr lang="pt-BR" dirty="0"/>
              <a:t>CCT</a:t>
            </a:r>
          </a:p>
          <a:p>
            <a:pPr lvl="2"/>
            <a:r>
              <a:rPr lang="pt-BR" dirty="0"/>
              <a:t>CC</a:t>
            </a:r>
          </a:p>
          <a:p>
            <a:pPr lvl="1"/>
            <a:r>
              <a:rPr lang="pt-BR" dirty="0"/>
              <a:t>Processamento</a:t>
            </a:r>
          </a:p>
          <a:p>
            <a:pPr lvl="2"/>
            <a:r>
              <a:rPr lang="pt-BR" dirty="0"/>
              <a:t>Tabula: tabelas em imagem</a:t>
            </a:r>
          </a:p>
          <a:p>
            <a:pPr lvl="2"/>
            <a:r>
              <a:rPr lang="pt-BR" dirty="0"/>
              <a:t>Python: tabelas Excel</a:t>
            </a:r>
          </a:p>
          <a:p>
            <a:pPr lvl="1"/>
            <a:r>
              <a:rPr lang="pt-BR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Banco de dados</a:t>
            </a:r>
          </a:p>
          <a:p>
            <a:pPr lvl="2"/>
            <a:r>
              <a:rPr lang="pt-BR" dirty="0"/>
              <a:t>centros, laboratórios, alunos, vigência de disciplinas</a:t>
            </a:r>
          </a:p>
          <a:p>
            <a:pPr lvl="1"/>
            <a:r>
              <a:rPr lang="pt-BR" dirty="0"/>
              <a:t>As descartadas não foram completamente excluídas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2"/>
            <a:r>
              <a:rPr lang="pt-BR" dirty="0"/>
              <a:t>Limitado pelo prazo de criação de turmas</a:t>
            </a:r>
          </a:p>
          <a:p>
            <a:r>
              <a:rPr lang="pt-BR" dirty="0"/>
              <a:t>Proposta de mudança na gestão de horários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C5EFE-AA9E-8D23-FF10-AE4D3221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00" y="2228637"/>
            <a:ext cx="5465993" cy="45879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766D6-C4A9-81A1-B3D0-EDEE0E6B912D}"/>
              </a:ext>
            </a:extLst>
          </p:cNvPr>
          <p:cNvSpPr txBox="1"/>
          <p:nvPr/>
        </p:nvSpPr>
        <p:spPr>
          <a:xfrm>
            <a:off x="5735996" y="1908916"/>
            <a:ext cx="645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6.11 – Calendário Acadêmico de 2023 - Alterado</a:t>
            </a:r>
          </a:p>
        </p:txBody>
      </p: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Área de pesquisa vasta, antiga e sem resolução definitiva</a:t>
            </a:r>
          </a:p>
          <a:p>
            <a:r>
              <a:rPr lang="pt-BR" dirty="0"/>
              <a:t>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Modelo do problema na UENF</a:t>
            </a:r>
          </a:p>
          <a:p>
            <a:r>
              <a:rPr lang="pt-BR" dirty="0"/>
              <a:t>Desenvolvimento de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Criação de grade horária inicial ao curso de Ciência da Computação</a:t>
            </a:r>
          </a:p>
          <a:p>
            <a:pPr lvl="1"/>
            <a:r>
              <a:rPr lang="pt-BR" dirty="0"/>
              <a:t>Análise de conflitos nas turmas cadastradas</a:t>
            </a:r>
          </a:p>
          <a:p>
            <a:pPr lvl="1"/>
            <a:r>
              <a:rPr lang="pt-BR" dirty="0"/>
              <a:t>Análise histórica dos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Conseguir ajudar as pessoas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3699</TotalTime>
  <Words>4961</Words>
  <Application>Microsoft Office PowerPoint</Application>
  <PresentationFormat>Widescreen</PresentationFormat>
  <Paragraphs>441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Desenvolvimento 5.8 Próximos Desenvolvimentos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310</cp:revision>
  <dcterms:created xsi:type="dcterms:W3CDTF">2023-05-30T00:17:32Z</dcterms:created>
  <dcterms:modified xsi:type="dcterms:W3CDTF">2024-06-29T13:31:22Z</dcterms:modified>
</cp:coreProperties>
</file>